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5AA5-C0BF-430F-8514-7E8D765FD7B1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9AD1-D90D-4341-A283-6C731E69D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52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5AA5-C0BF-430F-8514-7E8D765FD7B1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9AD1-D90D-4341-A283-6C731E69D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5AA5-C0BF-430F-8514-7E8D765FD7B1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9AD1-D90D-4341-A283-6C731E69D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19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5AA5-C0BF-430F-8514-7E8D765FD7B1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9AD1-D90D-4341-A283-6C731E69D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0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5AA5-C0BF-430F-8514-7E8D765FD7B1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9AD1-D90D-4341-A283-6C731E69D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69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5AA5-C0BF-430F-8514-7E8D765FD7B1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9AD1-D90D-4341-A283-6C731E69D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70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5AA5-C0BF-430F-8514-7E8D765FD7B1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9AD1-D90D-4341-A283-6C731E69D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921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5AA5-C0BF-430F-8514-7E8D765FD7B1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9AD1-D90D-4341-A283-6C731E69D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16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5AA5-C0BF-430F-8514-7E8D765FD7B1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9AD1-D90D-4341-A283-6C731E69D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09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5AA5-C0BF-430F-8514-7E8D765FD7B1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9AD1-D90D-4341-A283-6C731E69D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58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5AA5-C0BF-430F-8514-7E8D765FD7B1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9AD1-D90D-4341-A283-6C731E69D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0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85AA5-C0BF-430F-8514-7E8D765FD7B1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39AD1-D90D-4341-A283-6C731E69D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3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 of Treatment in Alimentary Tract Disease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Dr.Hassanin</a:t>
            </a:r>
            <a:r>
              <a:rPr lang="en-US" dirty="0" smtClean="0"/>
              <a:t> Husham </a:t>
            </a:r>
            <a:r>
              <a:rPr lang="en-US" dirty="0" err="1" smtClean="0"/>
              <a:t>Naser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Internal and preventive medicine</a:t>
            </a:r>
          </a:p>
          <a:p>
            <a:r>
              <a:rPr lang="en-US" dirty="0" smtClean="0"/>
              <a:t>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186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B-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DECREASED MOTILITY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9469" y="1116623"/>
            <a:ext cx="11860823" cy="5486400"/>
          </a:xfrm>
        </p:spPr>
        <p:txBody>
          <a:bodyPr/>
          <a:lstStyle/>
          <a:p>
            <a:pPr algn="l" rtl="0"/>
            <a:r>
              <a:rPr lang="en-US" sz="3600" dirty="0" smtClean="0"/>
              <a:t>When </a:t>
            </a:r>
            <a:r>
              <a:rPr lang="en-US" sz="3600" dirty="0" smtClean="0">
                <a:solidFill>
                  <a:srgbClr val="FF0000"/>
                </a:solidFill>
              </a:rPr>
              <a:t>gastrointestinal motility is decreased</a:t>
            </a:r>
            <a:r>
              <a:rPr lang="en-US" sz="3600" dirty="0" smtClean="0"/>
              <a:t>, the usual practice is to administer </a:t>
            </a:r>
            <a:r>
              <a:rPr lang="en-US" sz="3600" u="sng" dirty="0" err="1" smtClean="0">
                <a:solidFill>
                  <a:srgbClr val="FF0000"/>
                </a:solidFill>
              </a:rPr>
              <a:t>parasympathomimetic</a:t>
            </a:r>
            <a:r>
              <a:rPr lang="en-US" sz="3600" u="sng" dirty="0" smtClean="0">
                <a:solidFill>
                  <a:srgbClr val="FF0000"/>
                </a:solidFill>
              </a:rPr>
              <a:t> drugs </a:t>
            </a:r>
            <a:r>
              <a:rPr lang="en-US" sz="3600" dirty="0" smtClean="0"/>
              <a:t>or </a:t>
            </a:r>
            <a:r>
              <a:rPr lang="en-US" sz="3600" u="sng" dirty="0" smtClean="0">
                <a:solidFill>
                  <a:srgbClr val="FF0000"/>
                </a:solidFill>
              </a:rPr>
              <a:t>purgatives</a:t>
            </a:r>
            <a:r>
              <a:rPr lang="en-US" sz="3600" dirty="0" smtClean="0"/>
              <a:t>, usually combined with an </a:t>
            </a:r>
            <a:r>
              <a:rPr lang="en-US" sz="3600" b="1" dirty="0" smtClean="0"/>
              <a:t>analgesic</a:t>
            </a:r>
            <a:r>
              <a:rPr lang="en-US" sz="3600" dirty="0" smtClean="0"/>
              <a:t>. </a:t>
            </a:r>
          </a:p>
          <a:p>
            <a:pPr algn="l" rtl="0"/>
            <a:endParaRPr lang="en-US" sz="3600" dirty="0" smtClean="0"/>
          </a:p>
          <a:p>
            <a:pPr algn="l" rtl="0"/>
            <a:r>
              <a:rPr lang="en-US" sz="3600" dirty="0" err="1" smtClean="0"/>
              <a:t>Prokinetic</a:t>
            </a:r>
            <a:r>
              <a:rPr lang="en-US" sz="3600" dirty="0" smtClean="0"/>
              <a:t> drugs such as </a:t>
            </a:r>
            <a:r>
              <a:rPr lang="en-US" sz="3600" b="1" dirty="0" smtClean="0"/>
              <a:t>metoclopramide hydrochloride </a:t>
            </a:r>
            <a:r>
              <a:rPr lang="en-US" sz="3600" dirty="0" smtClean="0"/>
              <a:t>and </a:t>
            </a:r>
            <a:r>
              <a:rPr lang="en-US" sz="3600" b="1" dirty="0" err="1" smtClean="0"/>
              <a:t>cisapride</a:t>
            </a:r>
            <a:r>
              <a:rPr lang="en-US" sz="3600" b="1" dirty="0" smtClean="0"/>
              <a:t> monohydrate </a:t>
            </a:r>
            <a:r>
              <a:rPr lang="en-US" sz="3600" dirty="0" smtClean="0"/>
              <a:t>increase the movement of </a:t>
            </a:r>
            <a:r>
              <a:rPr lang="en-US" sz="3600" dirty="0" err="1" smtClean="0"/>
              <a:t>ingesta</a:t>
            </a:r>
            <a:r>
              <a:rPr lang="en-US" sz="3600" dirty="0" smtClean="0"/>
              <a:t> through the gastrointestinal tract. </a:t>
            </a:r>
          </a:p>
          <a:p>
            <a:pPr algn="l" rtl="0"/>
            <a:r>
              <a:rPr lang="en-US" sz="3600" dirty="0" smtClean="0"/>
              <a:t>They are useful because they induce coordinated motility patterns.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004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u="sng" dirty="0" smtClean="0">
                <a:solidFill>
                  <a:schemeClr val="accent6"/>
                </a:solidFill>
              </a:rPr>
              <a:t>Metoclopramide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4299" y="1186962"/>
            <a:ext cx="11904785" cy="5433646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Metoclopramide</a:t>
            </a:r>
            <a:r>
              <a:rPr lang="en-US" dirty="0"/>
              <a:t>, acting in the upper gastrointestinal tract, </a:t>
            </a:r>
            <a:r>
              <a:rPr lang="en-US" dirty="0">
                <a:solidFill>
                  <a:schemeClr val="accent6"/>
                </a:solidFill>
              </a:rPr>
              <a:t>increases acetylcholine release </a:t>
            </a:r>
            <a:r>
              <a:rPr lang="en-US" dirty="0"/>
              <a:t>from neurons and increases cholinergic receptor sensitivity to acetylcholine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</a:t>
            </a:r>
            <a:r>
              <a:rPr lang="en-US" dirty="0"/>
              <a:t>It is a dopamine antagonist and stimulates and </a:t>
            </a:r>
            <a:r>
              <a:rPr lang="en-US" b="1" dirty="0"/>
              <a:t>coordinates esophageal, gastric, pyloric, and duodenal motor activit</a:t>
            </a:r>
            <a:r>
              <a:rPr lang="en-US" dirty="0"/>
              <a:t>y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</a:t>
            </a:r>
            <a:r>
              <a:rPr lang="en-US" dirty="0"/>
              <a:t>It increases lower esophageal sphincter tone and stimulates gastric contractions, while relaxing the pylorus and duodenum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</a:t>
            </a:r>
            <a:r>
              <a:rPr lang="en-US" dirty="0"/>
              <a:t>This results in accelerated gastric emptying and reduced esophageal reflux. </a:t>
            </a:r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transit time of ingested material from the duodenum to the ileocecal valve is reduced because of increased </a:t>
            </a:r>
            <a:r>
              <a:rPr lang="en-US" dirty="0" err="1"/>
              <a:t>jejunal</a:t>
            </a:r>
            <a:r>
              <a:rPr lang="en-US" dirty="0"/>
              <a:t> </a:t>
            </a:r>
            <a:r>
              <a:rPr lang="en-US" dirty="0" smtClean="0"/>
              <a:t>peristalsis.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552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5508" y="193431"/>
            <a:ext cx="11948746" cy="6576646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. It has little or no effect on colonic motility. </a:t>
            </a:r>
          </a:p>
          <a:p>
            <a:pPr algn="l" rtl="0"/>
            <a:r>
              <a:rPr lang="en-US" dirty="0" smtClean="0"/>
              <a:t>The pharmacokinetics of metoclopramide in cattle has been studied Metoclopramide crosses the blood-brain barrier, where its dopamine antagonist activity at the chemoreceptor trigger zone can result in an antiemetic effect.</a:t>
            </a:r>
          </a:p>
          <a:p>
            <a:pPr algn="l" rtl="0"/>
            <a:r>
              <a:rPr lang="en-US" dirty="0" smtClean="0"/>
              <a:t> It can also result in involuntary activity including tremors, restlessness.</a:t>
            </a:r>
          </a:p>
          <a:p>
            <a:pPr algn="l" rtl="0"/>
            <a:r>
              <a:rPr lang="en-US" dirty="0" smtClean="0"/>
              <a:t>Indications for metoclopramide include </a:t>
            </a:r>
            <a:r>
              <a:rPr lang="en-US" dirty="0" smtClean="0">
                <a:solidFill>
                  <a:schemeClr val="accent6"/>
                </a:solidFill>
              </a:rPr>
              <a:t>reflux esophagitis and gastritis, chronic gastritis associated with delayed emptying</a:t>
            </a:r>
            <a:r>
              <a:rPr lang="en-US" dirty="0" smtClean="0"/>
              <a:t>, </a:t>
            </a:r>
            <a:r>
              <a:rPr lang="en-US" dirty="0" err="1" smtClean="0"/>
              <a:t>abomasal</a:t>
            </a:r>
            <a:r>
              <a:rPr lang="en-US" dirty="0" smtClean="0"/>
              <a:t> emptying defects in ruminants, gastric stasis following gastric dilatation and volvulus surgery, and postoperative ileus.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 It is contraindicated in animals with physical obstruction of the gastrointestinal tract.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545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u="sng" dirty="0" err="1" smtClean="0">
                <a:solidFill>
                  <a:schemeClr val="accent6"/>
                </a:solidFill>
              </a:rPr>
              <a:t>Cisapride</a:t>
            </a:r>
            <a:r>
              <a:rPr lang="en-US" b="1" u="sng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1885" y="1090246"/>
            <a:ext cx="11860823" cy="5688623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err="1" smtClean="0"/>
              <a:t>Cisapride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6"/>
                </a:solidFill>
              </a:rPr>
              <a:t>promotes gastrointestinal motility </a:t>
            </a:r>
            <a:r>
              <a:rPr lang="en-US" dirty="0"/>
              <a:t>by enhancing the release of acetylcholine from postganglionic nerve endings of the myenteric plexus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It is more potent and has broader </a:t>
            </a:r>
            <a:r>
              <a:rPr lang="en-US" dirty="0" err="1"/>
              <a:t>prokinetic</a:t>
            </a:r>
            <a:r>
              <a:rPr lang="en-US" dirty="0"/>
              <a:t> activity than metoclopramide by </a:t>
            </a:r>
            <a:r>
              <a:rPr lang="en-US" dirty="0">
                <a:solidFill>
                  <a:schemeClr val="accent6"/>
                </a:solidFill>
              </a:rPr>
              <a:t>increasing the motility of the colon </a:t>
            </a:r>
            <a:r>
              <a:rPr lang="en-US" dirty="0"/>
              <a:t>as well as the </a:t>
            </a:r>
            <a:r>
              <a:rPr lang="en-US" dirty="0">
                <a:solidFill>
                  <a:schemeClr val="accent6"/>
                </a:solidFill>
              </a:rPr>
              <a:t>esophagus, stomach, and small intestine</a:t>
            </a:r>
            <a:r>
              <a:rPr lang="en-US" dirty="0" smtClean="0">
                <a:solidFill>
                  <a:schemeClr val="accent6"/>
                </a:solidFill>
              </a:rPr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It is does not have dopaminergic effects and does not have either the antiemetic or the extrapyramidal effects of metoclopramide. 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err="1" smtClean="0"/>
              <a:t>Cisapride</a:t>
            </a:r>
            <a:r>
              <a:rPr lang="en-US" dirty="0" smtClean="0"/>
              <a:t> </a:t>
            </a:r>
            <a:r>
              <a:rPr lang="en-US" dirty="0"/>
              <a:t>is useful for </a:t>
            </a:r>
            <a:r>
              <a:rPr lang="en-US" b="1" dirty="0"/>
              <a:t>the treatment of gastric stasis, gastroesophageal reflux</a:t>
            </a:r>
            <a:r>
              <a:rPr lang="en-US" dirty="0"/>
              <a:t>, and </a:t>
            </a:r>
            <a:r>
              <a:rPr lang="en-US" b="1" dirty="0"/>
              <a:t>postoperative ileus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</a:t>
            </a:r>
            <a:r>
              <a:rPr lang="en-US" dirty="0"/>
              <a:t>In horses, it increases left dorsal colon motility and improves ileocecal junction coordination. </a:t>
            </a:r>
          </a:p>
        </p:txBody>
      </p:sp>
    </p:spTree>
    <p:extLst>
      <p:ext uri="{BB962C8B-B14F-4D97-AF65-F5344CB8AC3E}">
        <p14:creationId xmlns:p14="http://schemas.microsoft.com/office/powerpoint/2010/main" val="2844996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u="sng" dirty="0" err="1" smtClean="0">
                <a:solidFill>
                  <a:schemeClr val="accent6"/>
                </a:solidFill>
              </a:rPr>
              <a:t>Xylazine</a:t>
            </a:r>
            <a:r>
              <a:rPr lang="en-US" b="1" u="sng" dirty="0" smtClean="0">
                <a:solidFill>
                  <a:schemeClr val="accent6"/>
                </a:solidFill>
              </a:rPr>
              <a:t> and Naloxone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1015" y="1318846"/>
            <a:ext cx="11632223" cy="5266592"/>
          </a:xfrm>
        </p:spPr>
        <p:txBody>
          <a:bodyPr/>
          <a:lstStyle/>
          <a:p>
            <a:r>
              <a:rPr lang="en-US" dirty="0"/>
              <a:t> </a:t>
            </a:r>
          </a:p>
          <a:p>
            <a:pPr algn="l" rtl="0"/>
            <a:r>
              <a:rPr lang="en-US" dirty="0"/>
              <a:t>Although </a:t>
            </a:r>
            <a:r>
              <a:rPr lang="en-US" dirty="0" err="1"/>
              <a:t>xylazine</a:t>
            </a:r>
            <a:r>
              <a:rPr lang="en-US" dirty="0"/>
              <a:t> is used for </a:t>
            </a:r>
            <a:r>
              <a:rPr lang="en-US" dirty="0">
                <a:solidFill>
                  <a:schemeClr val="accent6"/>
                </a:solidFill>
              </a:rPr>
              <a:t>alleviation of visceral pain in horses and cattle</a:t>
            </a:r>
            <a:r>
              <a:rPr lang="en-US" dirty="0" smtClean="0"/>
              <a:t>,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it is not indicated </a:t>
            </a:r>
            <a:r>
              <a:rPr lang="en-US" dirty="0">
                <a:solidFill>
                  <a:schemeClr val="accent6"/>
                </a:solidFill>
              </a:rPr>
              <a:t>in </a:t>
            </a:r>
            <a:r>
              <a:rPr lang="en-US" dirty="0" err="1">
                <a:solidFill>
                  <a:schemeClr val="accent6"/>
                </a:solidFill>
              </a:rPr>
              <a:t>cecal</a:t>
            </a:r>
            <a:r>
              <a:rPr lang="en-US" dirty="0">
                <a:solidFill>
                  <a:schemeClr val="accent6"/>
                </a:solidFill>
              </a:rPr>
              <a:t> dilatation in cattle because it reduces the myoelectric activity of the cecum and proximal loop of the ascending colon</a:t>
            </a:r>
            <a:r>
              <a:rPr lang="en-US" dirty="0" smtClean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b="1" u="sng" dirty="0" smtClean="0">
                <a:solidFill>
                  <a:schemeClr val="accent6"/>
                </a:solidFill>
              </a:rPr>
              <a:t> </a:t>
            </a:r>
            <a:r>
              <a:rPr lang="en-US" b="1" u="sng" dirty="0">
                <a:solidFill>
                  <a:schemeClr val="accent6"/>
                </a:solidFill>
              </a:rPr>
              <a:t>Naloxone</a:t>
            </a:r>
            <a:r>
              <a:rPr lang="en-US" dirty="0"/>
              <a:t>, </a:t>
            </a:r>
            <a:endParaRPr lang="en-US" dirty="0" smtClean="0"/>
          </a:p>
          <a:p>
            <a:pPr algn="l" rtl="0"/>
            <a:r>
              <a:rPr lang="en-US" dirty="0" smtClean="0"/>
              <a:t>a </a:t>
            </a:r>
            <a:r>
              <a:rPr lang="en-US" dirty="0"/>
              <a:t>widely used opiate antagonist with a high affinity for µ-receptors, is also not indicated </a:t>
            </a:r>
            <a:r>
              <a:rPr lang="en-US" dirty="0">
                <a:solidFill>
                  <a:schemeClr val="accent6"/>
                </a:solidFill>
              </a:rPr>
              <a:t>for medical treatment of </a:t>
            </a:r>
            <a:r>
              <a:rPr lang="en-US" dirty="0" err="1">
                <a:solidFill>
                  <a:schemeClr val="accent6"/>
                </a:solidFill>
              </a:rPr>
              <a:t>cecal</a:t>
            </a:r>
            <a:r>
              <a:rPr lang="en-US" dirty="0">
                <a:solidFill>
                  <a:schemeClr val="accent6"/>
                </a:solidFill>
              </a:rPr>
              <a:t> dilatation </a:t>
            </a:r>
            <a:r>
              <a:rPr lang="en-US" dirty="0"/>
              <a:t>when </a:t>
            </a:r>
            <a:r>
              <a:rPr lang="en-US" dirty="0" err="1"/>
              <a:t>hypomotility</a:t>
            </a:r>
            <a:r>
              <a:rPr lang="en-US" dirty="0"/>
              <a:t> must be reversed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116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u="sng" dirty="0" err="1" smtClean="0">
                <a:solidFill>
                  <a:schemeClr val="accent6"/>
                </a:solidFill>
              </a:rPr>
              <a:t>Bethanechol</a:t>
            </a:r>
            <a:r>
              <a:rPr lang="en-US" b="1" u="sng" dirty="0" smtClean="0">
                <a:solidFill>
                  <a:schemeClr val="accent6"/>
                </a:solidFill>
              </a:rPr>
              <a:t> and Neostigmine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7923" y="1143000"/>
            <a:ext cx="11975123" cy="5547946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endParaRPr lang="en-US" dirty="0"/>
          </a:p>
          <a:p>
            <a:pPr algn="l" rtl="0"/>
            <a:r>
              <a:rPr lang="en-US" sz="3600" b="1" dirty="0" err="1">
                <a:solidFill>
                  <a:schemeClr val="accent6"/>
                </a:solidFill>
              </a:rPr>
              <a:t>Bethanechol</a:t>
            </a:r>
            <a:r>
              <a:rPr lang="en-US" sz="3600" dirty="0"/>
              <a:t> is a methyl derivative of </a:t>
            </a:r>
            <a:r>
              <a:rPr lang="en-US" sz="3600" dirty="0" err="1"/>
              <a:t>carbachol</a:t>
            </a:r>
            <a:r>
              <a:rPr lang="en-US" sz="3600" dirty="0"/>
              <a:t> and classified as a direct-acting cholinomimetic drug. </a:t>
            </a:r>
            <a:endParaRPr lang="en-US" sz="3600" dirty="0" smtClean="0"/>
          </a:p>
          <a:p>
            <a:pPr algn="l" rtl="0"/>
            <a:r>
              <a:rPr lang="en-US" sz="3600" dirty="0" smtClean="0"/>
              <a:t>Its </a:t>
            </a:r>
            <a:r>
              <a:rPr lang="en-US" sz="3600" dirty="0"/>
              <a:t>action is more specific on </a:t>
            </a:r>
            <a:r>
              <a:rPr lang="en-US" sz="3600" dirty="0">
                <a:solidFill>
                  <a:schemeClr val="accent6"/>
                </a:solidFill>
              </a:rPr>
              <a:t>the gastrointestinal tract and urinary bladder</a:t>
            </a:r>
            <a:r>
              <a:rPr lang="en-US" sz="3600" dirty="0" smtClean="0"/>
              <a:t>.</a:t>
            </a:r>
          </a:p>
          <a:p>
            <a:pPr algn="l" rtl="0"/>
            <a:r>
              <a:rPr lang="en-US" sz="3600" dirty="0" smtClean="0"/>
              <a:t> </a:t>
            </a:r>
            <a:r>
              <a:rPr lang="en-US" sz="3600" b="1" u="sng" dirty="0">
                <a:solidFill>
                  <a:schemeClr val="accent6"/>
                </a:solidFill>
              </a:rPr>
              <a:t>Neostigmine, </a:t>
            </a:r>
            <a:r>
              <a:rPr lang="en-US" sz="3600" dirty="0"/>
              <a:t>a cholinesterase inhibitor, is an indirect-acting cholinergic drug with motor-stimulating activities but only on the gastrointestinal tract. </a:t>
            </a:r>
            <a:endParaRPr lang="en-US" sz="3600" dirty="0" smtClean="0"/>
          </a:p>
          <a:p>
            <a:pPr algn="l" rtl="0"/>
            <a:endParaRPr lang="en-US" sz="3600" dirty="0" smtClean="0"/>
          </a:p>
          <a:p>
            <a:pPr marL="0" indent="0" algn="ctr" rtl="0">
              <a:buNone/>
            </a:pPr>
            <a:r>
              <a:rPr lang="en-US" sz="3600" b="1" dirty="0" smtClean="0">
                <a:solidFill>
                  <a:schemeClr val="accent6"/>
                </a:solidFill>
              </a:rPr>
              <a:t>intramuscularly</a:t>
            </a:r>
            <a:endParaRPr lang="en-US" sz="36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079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RELIEF OF TENESMUS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600" dirty="0" err="1" smtClean="0"/>
              <a:t>Tenesmus</a:t>
            </a:r>
            <a:r>
              <a:rPr lang="en-US" sz="3600" dirty="0" smtClean="0"/>
              <a:t> </a:t>
            </a:r>
            <a:r>
              <a:rPr lang="en-US" sz="3600" dirty="0"/>
              <a:t>can be difficult to treat effectively</a:t>
            </a:r>
            <a:r>
              <a:rPr lang="en-US" sz="3600" dirty="0" smtClean="0"/>
              <a:t>.</a:t>
            </a:r>
          </a:p>
          <a:p>
            <a:pPr algn="l" rtl="0"/>
            <a:r>
              <a:rPr lang="en-US" sz="3600" dirty="0" smtClean="0"/>
              <a:t> </a:t>
            </a:r>
            <a:r>
              <a:rPr lang="en-US" sz="3600" dirty="0"/>
              <a:t>Long-acting epidural anesthesia and sedation are in common use. </a:t>
            </a:r>
            <a:endParaRPr lang="en-US" sz="3600" dirty="0" smtClean="0"/>
          </a:p>
          <a:p>
            <a:pPr algn="l" rtl="0"/>
            <a:r>
              <a:rPr lang="en-US" sz="3600" dirty="0" smtClean="0"/>
              <a:t>Combinations </a:t>
            </a:r>
            <a:r>
              <a:rPr lang="en-US" sz="3600" dirty="0"/>
              <a:t>of </a:t>
            </a:r>
            <a:r>
              <a:rPr lang="en-US" sz="3600" dirty="0" err="1">
                <a:solidFill>
                  <a:srgbClr val="FF0000"/>
                </a:solidFill>
              </a:rPr>
              <a:t>xylazine</a:t>
            </a:r>
            <a:r>
              <a:rPr lang="en-US" sz="3600" dirty="0">
                <a:solidFill>
                  <a:srgbClr val="FF0000"/>
                </a:solidFill>
              </a:rPr>
              <a:t> and lidocaine </a:t>
            </a:r>
            <a:r>
              <a:rPr lang="en-US" sz="3600" dirty="0"/>
              <a:t>may be used. Irrigation of the rectum with water and the application of topical anesthetic in a jelly-like base are also used.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521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3431" y="365125"/>
            <a:ext cx="11755315" cy="1325563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RECONSTITUTION OF RUMEN FLORA AND CORRECTION OF ACIDITY OR ALKALINITY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93431" y="1248508"/>
            <a:ext cx="11755315" cy="5433646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When </a:t>
            </a:r>
            <a:r>
              <a:rPr lang="en-US" dirty="0"/>
              <a:t>prolonged anorexia or acute indigestion occurs in ruminants, the rumen flora may be seriously reduced.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In </a:t>
            </a:r>
            <a:r>
              <a:rPr lang="en-US" dirty="0"/>
              <a:t>convalescence, the reconstitution of the flora can be hastened by the oral </a:t>
            </a:r>
            <a:r>
              <a:rPr lang="en-US" b="1" dirty="0">
                <a:solidFill>
                  <a:srgbClr val="FF0000"/>
                </a:solidFill>
              </a:rPr>
              <a:t>administration of a suspension of ruminal contents from a normal cow, </a:t>
            </a:r>
            <a:r>
              <a:rPr lang="en-US" dirty="0"/>
              <a:t>or of </a:t>
            </a:r>
            <a:r>
              <a:rPr lang="en-US" b="1" dirty="0">
                <a:solidFill>
                  <a:srgbClr val="FF0000"/>
                </a:solidFill>
              </a:rPr>
              <a:t>dried ruminal contents</a:t>
            </a:r>
            <a:r>
              <a:rPr lang="en-US" dirty="0"/>
              <a:t>, which contain viable </a:t>
            </a:r>
            <a:r>
              <a:rPr lang="en-US" u="sng" dirty="0">
                <a:solidFill>
                  <a:srgbClr val="FF0000"/>
                </a:solidFill>
              </a:rPr>
              <a:t>bacteria and yeasts </a:t>
            </a:r>
            <a:r>
              <a:rPr lang="en-US" dirty="0"/>
              <a:t>and the </a:t>
            </a:r>
            <a:r>
              <a:rPr lang="en-US" b="1" dirty="0"/>
              <a:t>substances necessary for growth of the organisms</a:t>
            </a:r>
            <a:r>
              <a:rPr lang="en-US" dirty="0" smtClean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 </a:t>
            </a:r>
            <a:r>
              <a:rPr lang="en-US" dirty="0"/>
              <a:t>The pH of the rumen affects the growth of rumen organisms, and hyperacidity (such as occurs on overeating of grain), or </a:t>
            </a:r>
            <a:r>
              <a:rPr lang="en-US" dirty="0" err="1"/>
              <a:t>hyperalkalinity</a:t>
            </a:r>
            <a:r>
              <a:rPr lang="en-US" dirty="0"/>
              <a:t> (such as occurs on overeating of protein-rich feeds), should be corrected by the administration of alkalinizing or acidifying drugs as needed.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7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677" y="123092"/>
            <a:ext cx="11878408" cy="6629400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sz="3900" b="1" dirty="0"/>
              <a:t>Principles of Treatment in Alimentary Tract Disease </a:t>
            </a:r>
            <a:endParaRPr lang="en-US" sz="3900" b="1" dirty="0" smtClean="0"/>
          </a:p>
          <a:p>
            <a:pPr algn="l" rtl="0"/>
            <a:endParaRPr lang="en-US" sz="3900" b="1" dirty="0"/>
          </a:p>
          <a:p>
            <a:pPr algn="l" rtl="0"/>
            <a:r>
              <a:rPr lang="en-US" sz="3500" dirty="0">
                <a:solidFill>
                  <a:srgbClr val="FF0000"/>
                </a:solidFill>
              </a:rPr>
              <a:t>Removal of the primary </a:t>
            </a:r>
            <a:r>
              <a:rPr lang="en-US" sz="3500" dirty="0"/>
              <a:t>cause of the disease is </a:t>
            </a:r>
            <a:r>
              <a:rPr lang="en-US" sz="3500" dirty="0" smtClean="0"/>
              <a:t>essential.</a:t>
            </a:r>
          </a:p>
          <a:p>
            <a:pPr algn="l" rtl="0"/>
            <a:endParaRPr lang="en-US" sz="3500" dirty="0" smtClean="0"/>
          </a:p>
          <a:p>
            <a:pPr algn="l" rtl="0"/>
            <a:r>
              <a:rPr lang="en-US" sz="3500" dirty="0" smtClean="0"/>
              <a:t>Major </a:t>
            </a:r>
            <a:r>
              <a:rPr lang="en-US" sz="3500" dirty="0"/>
              <a:t>part of the treatment of diseases of the alimentary tract is </a:t>
            </a:r>
            <a:r>
              <a:rPr lang="en-US" sz="3500" dirty="0">
                <a:solidFill>
                  <a:srgbClr val="FF0000"/>
                </a:solidFill>
              </a:rPr>
              <a:t>supportive and symptomatic. </a:t>
            </a:r>
            <a:endParaRPr lang="en-US" sz="3500" dirty="0" smtClean="0">
              <a:solidFill>
                <a:srgbClr val="FF0000"/>
              </a:solidFill>
            </a:endParaRP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sz="3500" dirty="0" smtClean="0">
                <a:solidFill>
                  <a:srgbClr val="0070C0"/>
                </a:solidFill>
              </a:rPr>
              <a:t>This </a:t>
            </a:r>
            <a:r>
              <a:rPr lang="en-US" sz="3500" dirty="0">
                <a:solidFill>
                  <a:srgbClr val="0070C0"/>
                </a:solidFill>
              </a:rPr>
              <a:t>is aimed at </a:t>
            </a:r>
            <a:r>
              <a:rPr lang="en-US" sz="3500" dirty="0" smtClean="0">
                <a:solidFill>
                  <a:srgbClr val="0070C0"/>
                </a:solidFill>
              </a:rPr>
              <a:t>:</a:t>
            </a:r>
          </a:p>
          <a:p>
            <a:pPr algn="l" rtl="0"/>
            <a:r>
              <a:rPr lang="en-US" sz="3500" dirty="0" smtClean="0">
                <a:solidFill>
                  <a:srgbClr val="FF0000"/>
                </a:solidFill>
              </a:rPr>
              <a:t>1-relieving </a:t>
            </a:r>
            <a:r>
              <a:rPr lang="en-US" sz="3500" dirty="0">
                <a:solidFill>
                  <a:srgbClr val="FF0000"/>
                </a:solidFill>
              </a:rPr>
              <a:t>pain and distension, </a:t>
            </a:r>
            <a:endParaRPr lang="en-US" sz="3500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3500" dirty="0" smtClean="0">
                <a:solidFill>
                  <a:srgbClr val="FF0000"/>
                </a:solidFill>
              </a:rPr>
              <a:t>2-replacement </a:t>
            </a:r>
            <a:r>
              <a:rPr lang="en-US" sz="3500" dirty="0">
                <a:solidFill>
                  <a:srgbClr val="FF0000"/>
                </a:solidFill>
              </a:rPr>
              <a:t>of fluids and electrolytes, </a:t>
            </a:r>
            <a:endParaRPr lang="en-US" sz="3500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3500" dirty="0" smtClean="0">
                <a:solidFill>
                  <a:srgbClr val="FF0000"/>
                </a:solidFill>
              </a:rPr>
              <a:t>3- correcting </a:t>
            </a:r>
            <a:r>
              <a:rPr lang="en-US" sz="3500" dirty="0">
                <a:solidFill>
                  <a:srgbClr val="FF0000"/>
                </a:solidFill>
              </a:rPr>
              <a:t>abnormal motility</a:t>
            </a:r>
            <a:r>
              <a:rPr lang="en-US" sz="3500" dirty="0" smtClean="0">
                <a:solidFill>
                  <a:srgbClr val="FF0000"/>
                </a:solidFill>
              </a:rPr>
              <a:t>, </a:t>
            </a:r>
          </a:p>
          <a:p>
            <a:pPr algn="l" rtl="0"/>
            <a:r>
              <a:rPr lang="en-US" sz="3500" dirty="0" smtClean="0">
                <a:solidFill>
                  <a:srgbClr val="FF0000"/>
                </a:solidFill>
              </a:rPr>
              <a:t>4-relieving </a:t>
            </a:r>
            <a:r>
              <a:rPr lang="en-US" sz="3500" dirty="0" err="1">
                <a:solidFill>
                  <a:srgbClr val="FF0000"/>
                </a:solidFill>
              </a:rPr>
              <a:t>tenesmus</a:t>
            </a:r>
            <a:r>
              <a:rPr lang="en-US" sz="3500" dirty="0">
                <a:solidFill>
                  <a:srgbClr val="FF0000"/>
                </a:solidFill>
              </a:rPr>
              <a:t> and reconstitution of the digestive flora if necessary. </a:t>
            </a:r>
            <a:endParaRPr lang="en-US" sz="3500" dirty="0" smtClean="0">
              <a:solidFill>
                <a:srgbClr val="FF0000"/>
              </a:solidFill>
            </a:endParaRPr>
          </a:p>
          <a:p>
            <a:pPr algn="l" rtl="0"/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072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 rtl="0"/>
            <a:r>
              <a:rPr lang="en-US" b="1" dirty="0" smtClean="0">
                <a:solidFill>
                  <a:srgbClr val="FF0000"/>
                </a:solidFill>
              </a:rPr>
              <a:t>1- RELIEF </a:t>
            </a:r>
            <a:r>
              <a:rPr lang="en-US" b="1" dirty="0">
                <a:solidFill>
                  <a:srgbClr val="FF0000"/>
                </a:solidFill>
              </a:rPr>
              <a:t>OF ABDOMINAL PAIN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4977" y="1186961"/>
            <a:ext cx="11720146" cy="5416061"/>
          </a:xfrm>
        </p:spPr>
        <p:txBody>
          <a:bodyPr/>
          <a:lstStyle/>
          <a:p>
            <a:pPr algn="l" rtl="0"/>
            <a:r>
              <a:rPr lang="en-US" sz="3600" dirty="0"/>
              <a:t>The relief of abdominal pain is of prime importance from a humane aspect, to prevent the animal from </a:t>
            </a:r>
            <a:r>
              <a:rPr lang="en-US" sz="3600" dirty="0">
                <a:solidFill>
                  <a:srgbClr val="FF0000"/>
                </a:solidFill>
              </a:rPr>
              <a:t>self-injury </a:t>
            </a:r>
            <a:r>
              <a:rPr lang="en-US" sz="3600" dirty="0"/>
              <a:t>associated with </a:t>
            </a:r>
            <a:r>
              <a:rPr lang="en-US" sz="3600" u="sng" dirty="0"/>
              <a:t>falling and throwing itself against a wall or other solid objects</a:t>
            </a:r>
            <a:r>
              <a:rPr lang="en-US" sz="3600" dirty="0"/>
              <a:t>, and </a:t>
            </a:r>
            <a:r>
              <a:rPr lang="en-US" sz="3600" u="sng" dirty="0"/>
              <a:t>to allay the concerns of the owner. </a:t>
            </a:r>
            <a:endParaRPr lang="en-US" sz="3600" u="sng" dirty="0" smtClean="0"/>
          </a:p>
          <a:p>
            <a:pPr algn="l" rtl="0"/>
            <a:endParaRPr lang="en-US" sz="3600" dirty="0"/>
          </a:p>
          <a:p>
            <a:pPr algn="l" rtl="0"/>
            <a:r>
              <a:rPr lang="en-US" sz="3600" dirty="0" smtClean="0"/>
              <a:t>No </a:t>
            </a:r>
            <a:r>
              <a:rPr lang="en-US" sz="3600" dirty="0"/>
              <a:t>single analgesic is completely satisfactory for every situation. </a:t>
            </a:r>
            <a:endParaRPr lang="en-US" sz="3600" dirty="0" smtClean="0"/>
          </a:p>
          <a:p>
            <a:pPr algn="l" rtl="0"/>
            <a:r>
              <a:rPr lang="en-US" sz="3600" u="sng" dirty="0" smtClean="0"/>
              <a:t>Nonnarcotic </a:t>
            </a:r>
            <a:r>
              <a:rPr lang="en-US" sz="3600" u="sng" dirty="0"/>
              <a:t>and narcotic analgesics </a:t>
            </a:r>
            <a:r>
              <a:rPr lang="en-US" sz="3600" dirty="0"/>
              <a:t>that are in general use and the analgesics used in the important subject of </a:t>
            </a:r>
            <a:r>
              <a:rPr lang="en-US" sz="3600" dirty="0">
                <a:solidFill>
                  <a:srgbClr val="FF0000"/>
                </a:solidFill>
              </a:rPr>
              <a:t>equine </a:t>
            </a:r>
            <a:r>
              <a:rPr lang="en-US" sz="3600" dirty="0" smtClean="0">
                <a:solidFill>
                  <a:srgbClr val="FF0000"/>
                </a:solidFill>
              </a:rPr>
              <a:t>colic</a:t>
            </a:r>
            <a:r>
              <a:rPr lang="en-US" sz="3600" dirty="0" smtClean="0"/>
              <a:t>.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621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84638"/>
            <a:ext cx="10515600" cy="1134208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2- RELIEF OF DISTENSION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4299" y="1107832"/>
            <a:ext cx="11966331" cy="5635868"/>
          </a:xfrm>
        </p:spPr>
        <p:txBody>
          <a:bodyPr>
            <a:normAutofit/>
          </a:bodyPr>
          <a:lstStyle/>
          <a:p>
            <a:pPr algn="l" rtl="0"/>
            <a:r>
              <a:rPr lang="en-US" sz="3600" dirty="0" smtClean="0"/>
              <a:t>The </a:t>
            </a:r>
            <a:r>
              <a:rPr lang="en-US" sz="3600" dirty="0"/>
              <a:t>relief of </a:t>
            </a:r>
            <a:r>
              <a:rPr lang="en-US" sz="3600" dirty="0">
                <a:solidFill>
                  <a:srgbClr val="FF0000"/>
                </a:solidFill>
              </a:rPr>
              <a:t>distension of the gastrointestinal viscera </a:t>
            </a:r>
            <a:r>
              <a:rPr lang="en-US" sz="3600" dirty="0"/>
              <a:t>is a critical principle to </a:t>
            </a:r>
            <a:r>
              <a:rPr lang="en-US" sz="3600" dirty="0">
                <a:solidFill>
                  <a:srgbClr val="FF0000"/>
                </a:solidFill>
              </a:rPr>
              <a:t>minimize shock </a:t>
            </a:r>
            <a:r>
              <a:rPr lang="en-US" sz="3600" dirty="0"/>
              <a:t>and to </a:t>
            </a:r>
            <a:r>
              <a:rPr lang="en-US" sz="3600" dirty="0">
                <a:solidFill>
                  <a:srgbClr val="FF0000"/>
                </a:solidFill>
              </a:rPr>
              <a:t>prevent rupture </a:t>
            </a:r>
            <a:r>
              <a:rPr lang="en-US" sz="3600" dirty="0"/>
              <a:t>of the viscus. </a:t>
            </a:r>
            <a:endParaRPr lang="en-US" sz="3600" dirty="0" smtClean="0"/>
          </a:p>
          <a:p>
            <a:pPr algn="l" rtl="0"/>
            <a:endParaRPr lang="en-US" sz="3600" dirty="0"/>
          </a:p>
          <a:p>
            <a:pPr algn="l" rtl="0"/>
            <a:r>
              <a:rPr lang="en-US" sz="3600" dirty="0" smtClean="0"/>
              <a:t>Relief </a:t>
            </a:r>
            <a:r>
              <a:rPr lang="en-US" sz="3600" dirty="0"/>
              <a:t>of </a:t>
            </a:r>
            <a:r>
              <a:rPr lang="en-US" sz="3600" dirty="0">
                <a:solidFill>
                  <a:srgbClr val="FF0000"/>
                </a:solidFill>
              </a:rPr>
              <a:t>distension of the stomach </a:t>
            </a:r>
            <a:r>
              <a:rPr lang="en-US" sz="3600" dirty="0"/>
              <a:t>of the horse with </a:t>
            </a:r>
            <a:r>
              <a:rPr lang="en-US" sz="3600" u="sng" dirty="0">
                <a:solidFill>
                  <a:srgbClr val="FF0000"/>
                </a:solidFill>
              </a:rPr>
              <a:t>colic</a:t>
            </a:r>
            <a:r>
              <a:rPr lang="en-US" sz="3600" dirty="0"/>
              <a:t> is accomplished by </a:t>
            </a:r>
            <a:r>
              <a:rPr lang="en-US" sz="3600" b="1" dirty="0">
                <a:solidFill>
                  <a:srgbClr val="FF0000"/>
                </a:solidFill>
              </a:rPr>
              <a:t>nasogastric intubation</a:t>
            </a:r>
            <a:r>
              <a:rPr lang="en-US" sz="3600" dirty="0"/>
              <a:t>. </a:t>
            </a:r>
            <a:endParaRPr lang="en-US" sz="3600" dirty="0" smtClean="0"/>
          </a:p>
          <a:p>
            <a:pPr algn="l" rtl="0"/>
            <a:endParaRPr lang="en-US" sz="3600" dirty="0"/>
          </a:p>
          <a:p>
            <a:pPr algn="l" rtl="0"/>
            <a:r>
              <a:rPr lang="en-US" sz="3600" dirty="0" smtClean="0"/>
              <a:t>Distension </a:t>
            </a:r>
            <a:r>
              <a:rPr lang="en-US" sz="3600" dirty="0"/>
              <a:t>caused by bloat in cattle can be relieved by </a:t>
            </a:r>
            <a:r>
              <a:rPr lang="en-US" sz="3600" dirty="0">
                <a:solidFill>
                  <a:srgbClr val="FF0000"/>
                </a:solidFill>
              </a:rPr>
              <a:t>stomach tube or </a:t>
            </a:r>
            <a:r>
              <a:rPr lang="en-US" sz="3600" dirty="0" err="1">
                <a:solidFill>
                  <a:srgbClr val="FF0000"/>
                </a:solidFill>
              </a:rPr>
              <a:t>trocarization</a:t>
            </a:r>
            <a:r>
              <a:rPr lang="en-US" sz="3600" dirty="0">
                <a:solidFill>
                  <a:srgbClr val="FF0000"/>
                </a:solidFill>
              </a:rPr>
              <a:t> of the rumen</a:t>
            </a:r>
            <a:r>
              <a:rPr lang="en-US" sz="3600" dirty="0"/>
              <a:t>. </a:t>
            </a:r>
            <a:endParaRPr lang="en-US" sz="3600" dirty="0" smtClean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831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283677"/>
            <a:ext cx="10515600" cy="4893286"/>
          </a:xfrm>
        </p:spPr>
        <p:txBody>
          <a:bodyPr/>
          <a:lstStyle/>
          <a:p>
            <a:pPr algn="l" rtl="0"/>
            <a:r>
              <a:rPr lang="en-US" sz="3600" dirty="0" smtClean="0"/>
              <a:t>Relief of distension of the </a:t>
            </a:r>
            <a:r>
              <a:rPr lang="en-US" sz="3600" dirty="0" smtClean="0">
                <a:solidFill>
                  <a:srgbClr val="FF0000"/>
                </a:solidFill>
              </a:rPr>
              <a:t>large colon </a:t>
            </a:r>
            <a:r>
              <a:rPr lang="en-US" sz="3600" dirty="0" smtClean="0"/>
              <a:t>by percutaneous or </a:t>
            </a:r>
            <a:r>
              <a:rPr lang="en-US" sz="3600" dirty="0" smtClean="0">
                <a:solidFill>
                  <a:srgbClr val="FF0000"/>
                </a:solidFill>
              </a:rPr>
              <a:t>per rectal </a:t>
            </a:r>
            <a:r>
              <a:rPr lang="en-US" sz="3600" dirty="0" err="1" smtClean="0">
                <a:solidFill>
                  <a:srgbClr val="FF0000"/>
                </a:solidFill>
              </a:rPr>
              <a:t>trocarization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is used in horses. </a:t>
            </a:r>
          </a:p>
          <a:p>
            <a:pPr algn="l" rtl="0"/>
            <a:endParaRPr lang="en-US" sz="3600" dirty="0"/>
          </a:p>
          <a:p>
            <a:pPr algn="l" rtl="0"/>
            <a:endParaRPr lang="en-US" sz="3600" dirty="0" smtClean="0"/>
          </a:p>
          <a:p>
            <a:pPr algn="l" rtl="0"/>
            <a:r>
              <a:rPr lang="en-US" sz="3600" dirty="0" smtClean="0"/>
              <a:t>Either technique can be useful in relieving distension and signs </a:t>
            </a:r>
            <a:r>
              <a:rPr lang="en-US" sz="3600" dirty="0" smtClean="0">
                <a:solidFill>
                  <a:srgbClr val="FF0000"/>
                </a:solidFill>
              </a:rPr>
              <a:t>of abdominal pain</a:t>
            </a:r>
            <a:r>
              <a:rPr lang="en-US" sz="3600" dirty="0" smtClean="0"/>
              <a:t>, but </a:t>
            </a:r>
            <a:r>
              <a:rPr lang="en-US" sz="3600" u="sng" dirty="0" smtClean="0"/>
              <a:t>potential complications </a:t>
            </a:r>
            <a:r>
              <a:rPr lang="en-US" sz="3600" dirty="0" smtClean="0"/>
              <a:t>include </a:t>
            </a:r>
            <a:r>
              <a:rPr lang="en-US" sz="3600" dirty="0" smtClean="0">
                <a:solidFill>
                  <a:srgbClr val="FF0000"/>
                </a:solidFill>
              </a:rPr>
              <a:t>peritonitis, infection, and </a:t>
            </a:r>
            <a:r>
              <a:rPr lang="en-US" sz="3600" dirty="0" err="1" smtClean="0">
                <a:solidFill>
                  <a:srgbClr val="FF0000"/>
                </a:solidFill>
              </a:rPr>
              <a:t>abscessation</a:t>
            </a:r>
            <a:r>
              <a:rPr lang="en-US" sz="3600" dirty="0" smtClean="0">
                <a:solidFill>
                  <a:srgbClr val="FF0000"/>
                </a:solidFill>
              </a:rPr>
              <a:t> at the site of </a:t>
            </a:r>
            <a:r>
              <a:rPr lang="en-US" sz="3600" dirty="0" err="1" smtClean="0">
                <a:solidFill>
                  <a:srgbClr val="FF0000"/>
                </a:solidFill>
              </a:rPr>
              <a:t>trocarization</a:t>
            </a:r>
            <a:r>
              <a:rPr lang="en-US" sz="3600" dirty="0" smtClean="0">
                <a:solidFill>
                  <a:srgbClr val="FF0000"/>
                </a:solidFill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69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05507" y="114300"/>
            <a:ext cx="1198391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600" dirty="0" smtClean="0"/>
              <a:t>-Relief of distension may be possible by medical means alone with the use of </a:t>
            </a:r>
            <a:r>
              <a:rPr lang="en-US" sz="3600" dirty="0" smtClean="0">
                <a:solidFill>
                  <a:srgbClr val="FF0000"/>
                </a:solidFill>
              </a:rPr>
              <a:t>laxatives and purgatives </a:t>
            </a:r>
            <a:r>
              <a:rPr lang="en-US" sz="3600" dirty="0" smtClean="0"/>
              <a:t>when there is </a:t>
            </a:r>
            <a:r>
              <a:rPr lang="en-US" sz="3600" dirty="0" smtClean="0">
                <a:solidFill>
                  <a:srgbClr val="FF0000"/>
                </a:solidFill>
              </a:rPr>
              <a:t>accumulation of </a:t>
            </a:r>
            <a:r>
              <a:rPr lang="en-US" sz="3600" dirty="0" err="1" smtClean="0">
                <a:solidFill>
                  <a:srgbClr val="FF0000"/>
                </a:solidFill>
              </a:rPr>
              <a:t>ingesta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without a physical obstruction. </a:t>
            </a:r>
          </a:p>
          <a:p>
            <a:pPr algn="l" rtl="0"/>
            <a:endParaRPr lang="en-US" sz="3600" dirty="0"/>
          </a:p>
          <a:p>
            <a:pPr algn="l" rtl="0"/>
            <a:r>
              <a:rPr lang="en-US" sz="3600" dirty="0" smtClean="0"/>
              <a:t>-</a:t>
            </a:r>
            <a:r>
              <a:rPr lang="en-US" sz="3600" dirty="0" smtClean="0">
                <a:solidFill>
                  <a:srgbClr val="FF0000"/>
                </a:solidFill>
              </a:rPr>
              <a:t>Surgical intervention </a:t>
            </a:r>
            <a:r>
              <a:rPr lang="en-US" sz="3600" dirty="0" smtClean="0"/>
              <a:t>is often necessary when the distension is associated with a </a:t>
            </a:r>
            <a:r>
              <a:rPr lang="en-US" sz="3600" dirty="0" smtClean="0">
                <a:solidFill>
                  <a:srgbClr val="FF0000"/>
                </a:solidFill>
              </a:rPr>
              <a:t>physical obstruction</a:t>
            </a:r>
            <a:r>
              <a:rPr lang="en-US" sz="3600" dirty="0" smtClean="0"/>
              <a:t>. </a:t>
            </a:r>
          </a:p>
          <a:p>
            <a:pPr algn="l" rtl="0"/>
            <a:endParaRPr lang="en-US" sz="3600" dirty="0"/>
          </a:p>
          <a:p>
            <a:pPr algn="l" rtl="0"/>
            <a:r>
              <a:rPr lang="en-US" sz="3600" dirty="0" smtClean="0"/>
              <a:t>-In </a:t>
            </a:r>
            <a:r>
              <a:rPr lang="en-US" sz="3600" dirty="0" smtClean="0">
                <a:solidFill>
                  <a:srgbClr val="FF0000"/>
                </a:solidFill>
              </a:rPr>
              <a:t>functional distension </a:t>
            </a:r>
            <a:r>
              <a:rPr lang="en-US" sz="3600" dirty="0" smtClean="0"/>
              <a:t>(paralytic ileus), relief of the atony or spasm can be effected by the use of drugs such as </a:t>
            </a:r>
            <a:r>
              <a:rPr lang="en-US" sz="2400" b="1" u="sng" dirty="0" smtClean="0">
                <a:solidFill>
                  <a:srgbClr val="FF0000"/>
                </a:solidFill>
              </a:rPr>
              <a:t>metoclopramide</a:t>
            </a:r>
            <a:r>
              <a:rPr lang="en-US" sz="2400" b="1" dirty="0" smtClean="0">
                <a:solidFill>
                  <a:srgbClr val="FF0000"/>
                </a:solidFill>
              </a:rPr>
              <a:t>. </a:t>
            </a:r>
          </a:p>
          <a:p>
            <a:pPr algn="l" rtl="0"/>
            <a:endParaRPr lang="en-US" sz="3600" b="1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3600" dirty="0" smtClean="0"/>
              <a:t>Distension caused </a:t>
            </a:r>
            <a:r>
              <a:rPr lang="en-US" sz="3600" u="sng" dirty="0" smtClean="0">
                <a:solidFill>
                  <a:srgbClr val="FF0000"/>
                </a:solidFill>
              </a:rPr>
              <a:t>by intestinal or gastric accidents </a:t>
            </a:r>
            <a:r>
              <a:rPr lang="en-US" sz="3600" dirty="0" smtClean="0"/>
              <a:t>requires surgical correction.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49941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3-REPLACEMENT OF FLUIDS AND ELECTROLYTES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5845" y="1072662"/>
            <a:ext cx="11913577" cy="5662246"/>
          </a:xfrm>
        </p:spPr>
        <p:txBody>
          <a:bodyPr>
            <a:noAutofit/>
          </a:bodyPr>
          <a:lstStyle/>
          <a:p>
            <a:pPr algn="l" rtl="0"/>
            <a:r>
              <a:rPr lang="en-US" sz="3200" dirty="0" smtClean="0"/>
              <a:t>Replacement </a:t>
            </a:r>
            <a:r>
              <a:rPr lang="en-US" sz="3200" dirty="0"/>
              <a:t>of </a:t>
            </a:r>
            <a:r>
              <a:rPr lang="en-US" sz="3200" dirty="0">
                <a:solidFill>
                  <a:srgbClr val="FF0000"/>
                </a:solidFill>
              </a:rPr>
              <a:t>fluid and electrolytes </a:t>
            </a:r>
            <a:r>
              <a:rPr lang="en-US" sz="3200" dirty="0"/>
              <a:t>lost in gastrointestinal disease is one of the most important principles of treatment</a:t>
            </a:r>
            <a:r>
              <a:rPr lang="en-US" sz="3200" dirty="0" smtClean="0"/>
              <a:t>.</a:t>
            </a:r>
          </a:p>
          <a:p>
            <a:pPr algn="l" rtl="0"/>
            <a:endParaRPr lang="en-US" sz="3200" dirty="0"/>
          </a:p>
          <a:p>
            <a:pPr algn="l" rtl="0"/>
            <a:r>
              <a:rPr lang="en-US" sz="3200" dirty="0" smtClean="0"/>
              <a:t> </a:t>
            </a:r>
            <a:r>
              <a:rPr lang="en-US" sz="3200" dirty="0"/>
              <a:t>In </a:t>
            </a:r>
            <a:r>
              <a:rPr lang="en-US" sz="3200" dirty="0">
                <a:solidFill>
                  <a:srgbClr val="FF0000"/>
                </a:solidFill>
              </a:rPr>
              <a:t>gastric or intestinal obstruction</a:t>
            </a:r>
            <a:r>
              <a:rPr lang="en-US" sz="3200" dirty="0"/>
              <a:t>, or when </a:t>
            </a:r>
            <a:r>
              <a:rPr lang="en-US" sz="3200" dirty="0">
                <a:solidFill>
                  <a:srgbClr val="FF0000"/>
                </a:solidFill>
              </a:rPr>
              <a:t>diarrhea is severe</a:t>
            </a:r>
            <a:r>
              <a:rPr lang="en-US" sz="3200" dirty="0"/>
              <a:t>, it is necessary to replace lost fluids and electrolytes by the parenteral administration of large quantities of </a:t>
            </a:r>
            <a:r>
              <a:rPr lang="en-US" sz="3200" dirty="0">
                <a:solidFill>
                  <a:srgbClr val="FF0000"/>
                </a:solidFill>
              </a:rPr>
              <a:t>isotonic glucose– saline </a:t>
            </a:r>
            <a:r>
              <a:rPr lang="en-US" sz="3200" dirty="0"/>
              <a:t>or other physiologically </a:t>
            </a:r>
            <a:r>
              <a:rPr lang="en-US" sz="3200" dirty="0">
                <a:solidFill>
                  <a:srgbClr val="FF0000"/>
                </a:solidFill>
              </a:rPr>
              <a:t>normal electrolyte solutions</a:t>
            </a:r>
            <a:r>
              <a:rPr lang="en-US" sz="3200" dirty="0"/>
              <a:t>. </a:t>
            </a:r>
            <a:endParaRPr lang="en-US" sz="3200" dirty="0" smtClean="0"/>
          </a:p>
          <a:p>
            <a:pPr algn="l" rtl="0"/>
            <a:endParaRPr lang="en-US" sz="3200" dirty="0"/>
          </a:p>
          <a:p>
            <a:pPr algn="l" rtl="0"/>
            <a:r>
              <a:rPr lang="en-US" sz="3200" dirty="0" smtClean="0"/>
              <a:t>The </a:t>
            </a:r>
            <a:r>
              <a:rPr lang="en-US" sz="3200" dirty="0"/>
              <a:t>amount of fluid lost may be very large and fluids must be given in quantities </a:t>
            </a:r>
            <a:r>
              <a:rPr lang="en-US" sz="3200" dirty="0">
                <a:solidFill>
                  <a:srgbClr val="FF0000"/>
                </a:solidFill>
              </a:rPr>
              <a:t>to replace losses and to support continuing losses and maintenance </a:t>
            </a:r>
            <a:r>
              <a:rPr lang="en-US" sz="3200" dirty="0" smtClean="0">
                <a:solidFill>
                  <a:srgbClr val="FF0000"/>
                </a:solidFill>
              </a:rPr>
              <a:t>requirements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510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9469" y="87923"/>
            <a:ext cx="11966331" cy="6664569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In acute, severe dehydration in horses</a:t>
            </a:r>
            <a:r>
              <a:rPr lang="en-US" dirty="0" smtClean="0"/>
              <a:t>, such as occurs </a:t>
            </a:r>
            <a:r>
              <a:rPr lang="en-US" dirty="0" smtClean="0">
                <a:solidFill>
                  <a:srgbClr val="FF0000"/>
                </a:solidFill>
              </a:rPr>
              <a:t>in acute intestinal obstruction</a:t>
            </a:r>
            <a:r>
              <a:rPr lang="en-US" dirty="0" smtClean="0"/>
              <a:t>, the amount of fluid required before and during surgery ranges from 50 to 100 mL/kg BW per 24 hours.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 It is critical that administration of fluid is commenced at the </a:t>
            </a:r>
            <a:r>
              <a:rPr lang="en-US" dirty="0" err="1" smtClean="0"/>
              <a:t>earlie</a:t>
            </a:r>
            <a:r>
              <a:rPr lang="en-US" dirty="0" smtClean="0"/>
              <a:t> possible time because of the need to </a:t>
            </a:r>
            <a:r>
              <a:rPr lang="en-US" dirty="0" smtClean="0">
                <a:solidFill>
                  <a:srgbClr val="FF0000"/>
                </a:solidFill>
              </a:rPr>
              <a:t>maintain homeostasis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 young animals the need is much greater still and a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mounts </a:t>
            </a:r>
            <a:r>
              <a:rPr lang="en-US" dirty="0" smtClean="0"/>
              <a:t>of 100 mL/kg BW, given slowly intravenously, are commonly necessary and not excessive. </a:t>
            </a:r>
          </a:p>
          <a:p>
            <a:pPr algn="l" rtl="0"/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treatment of shock </a:t>
            </a:r>
            <a:r>
              <a:rPr lang="en-US" dirty="0" smtClean="0"/>
              <a:t>includes the administration </a:t>
            </a:r>
            <a:r>
              <a:rPr lang="en-US" b="1" dirty="0" smtClean="0"/>
              <a:t>of fluids, plasma or blood, and nonsteroidal </a:t>
            </a:r>
            <a:r>
              <a:rPr lang="en-US" b="1" dirty="0" err="1" smtClean="0"/>
              <a:t>antiinflammatory</a:t>
            </a:r>
            <a:r>
              <a:rPr lang="en-US" b="1" dirty="0" smtClean="0"/>
              <a:t> drugs (NSAIDs).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dirty="0" smtClean="0"/>
              <a:t> The use of intravenous administration of hypertonic saline followed by the ingestion of large quantities of water by the animal is another aspect of fluid therapy in gastrointestinal disease.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742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9131" y="756138"/>
            <a:ext cx="12019084" cy="589086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4000" b="1" dirty="0" smtClean="0">
                <a:solidFill>
                  <a:srgbClr val="FF0000"/>
                </a:solidFill>
              </a:rPr>
              <a:t>4- CORRECTION OF ABNORMAL MOTILITY 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A-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INCREASED MOTILITY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9131" y="1134208"/>
            <a:ext cx="11939954" cy="5635869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When </a:t>
            </a:r>
            <a:r>
              <a:rPr lang="en-US" dirty="0">
                <a:solidFill>
                  <a:srgbClr val="FF0000"/>
                </a:solidFill>
              </a:rPr>
              <a:t>motility is increased</a:t>
            </a:r>
            <a:r>
              <a:rPr lang="en-US" dirty="0"/>
              <a:t>, the administration of </a:t>
            </a:r>
            <a:r>
              <a:rPr lang="en-US" b="1" dirty="0"/>
              <a:t>atropine or other </a:t>
            </a:r>
            <a:r>
              <a:rPr lang="en-US" b="1" dirty="0" err="1"/>
              <a:t>spasmolytics</a:t>
            </a:r>
            <a:r>
              <a:rPr lang="en-US" b="1" dirty="0"/>
              <a:t> </a:t>
            </a:r>
            <a:r>
              <a:rPr lang="en-US" dirty="0"/>
              <a:t>such as </a:t>
            </a:r>
            <a:r>
              <a:rPr lang="en-US" b="1" dirty="0"/>
              <a:t>dipyrone or </a:t>
            </a:r>
            <a:r>
              <a:rPr lang="en-US" b="1" dirty="0" err="1"/>
              <a:t>proquamezine</a:t>
            </a:r>
            <a:r>
              <a:rPr lang="en-US" b="1" dirty="0"/>
              <a:t> </a:t>
            </a:r>
            <a:r>
              <a:rPr lang="en-US" dirty="0"/>
              <a:t>is usually followed by the disappearance of the abdominal pain and a diminution of fluid loss.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b="1" dirty="0" smtClean="0"/>
              <a:t>Meperidine</a:t>
            </a:r>
            <a:r>
              <a:rPr lang="en-US" b="1" dirty="0"/>
              <a:t>, </a:t>
            </a:r>
            <a:r>
              <a:rPr lang="en-US" b="1" dirty="0" err="1"/>
              <a:t>butorphanol</a:t>
            </a:r>
            <a:r>
              <a:rPr lang="en-US" b="1" dirty="0"/>
              <a:t>, and </a:t>
            </a:r>
            <a:r>
              <a:rPr lang="en-US" b="1" dirty="0" err="1"/>
              <a:t>pentazocine</a:t>
            </a:r>
            <a:r>
              <a:rPr lang="en-US" b="1" dirty="0"/>
              <a:t> </a:t>
            </a:r>
            <a:r>
              <a:rPr lang="en-US" dirty="0"/>
              <a:t>inhibit regular cyclic myoelectric activity in the jejunum. </a:t>
            </a:r>
            <a:endParaRPr lang="en-US" dirty="0" smtClean="0"/>
          </a:p>
          <a:p>
            <a:pPr algn="l" rtl="0"/>
            <a:r>
              <a:rPr lang="en-US" dirty="0" smtClean="0"/>
              <a:t>There </a:t>
            </a:r>
            <a:r>
              <a:rPr lang="en-US" dirty="0"/>
              <a:t>is a need for some scientific clinical investigation into the desirability of treating intestinal </a:t>
            </a:r>
            <a:r>
              <a:rPr lang="en-US" dirty="0" err="1"/>
              <a:t>hypermotility</a:t>
            </a:r>
            <a:r>
              <a:rPr lang="en-US" dirty="0"/>
              <a:t>, if it does exist in </a:t>
            </a:r>
            <a:r>
              <a:rPr lang="en-US" b="1" dirty="0">
                <a:solidFill>
                  <a:srgbClr val="FF0000"/>
                </a:solidFill>
              </a:rPr>
              <a:t>enteritis</a:t>
            </a:r>
            <a:r>
              <a:rPr lang="en-US" dirty="0"/>
              <a:t>, for example, and the efficacy of </a:t>
            </a:r>
            <a:r>
              <a:rPr lang="en-US" b="1" dirty="0"/>
              <a:t>anticholinergics</a:t>
            </a:r>
            <a:r>
              <a:rPr lang="en-US" dirty="0"/>
              <a:t>. </a:t>
            </a:r>
            <a:endParaRPr lang="en-US" dirty="0" smtClean="0"/>
          </a:p>
          <a:p>
            <a:pPr algn="l" rtl="0"/>
            <a:r>
              <a:rPr lang="en-US" b="1" dirty="0" err="1" smtClean="0"/>
              <a:t>Loperamide</a:t>
            </a:r>
            <a:r>
              <a:rPr lang="en-US" b="1" dirty="0" smtClean="0"/>
              <a:t> </a:t>
            </a:r>
            <a:r>
              <a:rPr lang="en-US" b="1" dirty="0"/>
              <a:t>has an antidiarrheal </a:t>
            </a:r>
            <a:r>
              <a:rPr lang="en-US" dirty="0"/>
              <a:t>effect in experimentally induced diarrhea in calves, but the mechanism of action does not involve changes in intestinal motility.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57297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1292</Words>
  <Application>Microsoft Office PowerPoint</Application>
  <PresentationFormat>شاشة عريضة</PresentationFormat>
  <Paragraphs>112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نسق Office</vt:lpstr>
      <vt:lpstr>Principles of Treatment in Alimentary Tract Disease  </vt:lpstr>
      <vt:lpstr>عرض تقديمي في PowerPoint</vt:lpstr>
      <vt:lpstr>1- RELIEF OF ABDOMINAL PAIN  </vt:lpstr>
      <vt:lpstr>2- RELIEF OF DISTENSION  </vt:lpstr>
      <vt:lpstr>عرض تقديمي في PowerPoint</vt:lpstr>
      <vt:lpstr>عرض تقديمي في PowerPoint</vt:lpstr>
      <vt:lpstr>3-REPLACEMENT OF FLUIDS AND ELECTROLYTES </vt:lpstr>
      <vt:lpstr>عرض تقديمي في PowerPoint</vt:lpstr>
      <vt:lpstr>4- CORRECTION OF ABNORMAL MOTILITY  A- INCREASED MOTILITY  </vt:lpstr>
      <vt:lpstr>B-DECREASED MOTILITY  </vt:lpstr>
      <vt:lpstr>Metoclopramide  </vt:lpstr>
      <vt:lpstr>عرض تقديمي في PowerPoint</vt:lpstr>
      <vt:lpstr>Cisapride  </vt:lpstr>
      <vt:lpstr>Xylazine and Naloxone  </vt:lpstr>
      <vt:lpstr>Bethanechol and Neostigmine  </vt:lpstr>
      <vt:lpstr>RELIEF OF TENESMUS  </vt:lpstr>
      <vt:lpstr>RECONSTITUTION OF RUMEN FLORA AND CORRECTION OF ACIDITY OR ALKALINITY  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Treatment in Alimentary Tract Disease</dc:title>
  <dc:creator>Maher</dc:creator>
  <cp:lastModifiedBy>Maher</cp:lastModifiedBy>
  <cp:revision>9</cp:revision>
  <dcterms:created xsi:type="dcterms:W3CDTF">2022-10-23T20:11:55Z</dcterms:created>
  <dcterms:modified xsi:type="dcterms:W3CDTF">2022-10-23T21:39:38Z</dcterms:modified>
</cp:coreProperties>
</file>